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8" r:id="rId4"/>
    <p:sldId id="258" r:id="rId5"/>
    <p:sldId id="307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81" r:id="rId16"/>
    <p:sldId id="277" r:id="rId17"/>
    <p:sldId id="282" r:id="rId18"/>
    <p:sldId id="283" r:id="rId19"/>
    <p:sldId id="304" r:id="rId20"/>
    <p:sldId id="286" r:id="rId21"/>
    <p:sldId id="284" r:id="rId22"/>
    <p:sldId id="285" r:id="rId23"/>
    <p:sldId id="287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297" r:id="rId32"/>
    <p:sldId id="308" r:id="rId33"/>
    <p:sldId id="300" r:id="rId34"/>
    <p:sldId id="299" r:id="rId35"/>
    <p:sldId id="301" r:id="rId36"/>
    <p:sldId id="302" r:id="rId37"/>
    <p:sldId id="305" r:id="rId38"/>
    <p:sldId id="303" r:id="rId39"/>
    <p:sldId id="306" r:id="rId40"/>
    <p:sldId id="309" r:id="rId41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2990" autoAdjust="0"/>
  </p:normalViewPr>
  <p:slideViewPr>
    <p:cSldViewPr snapToGrid="0">
      <p:cViewPr varScale="1">
        <p:scale>
          <a:sx n="83" d="100"/>
          <a:sy n="83" d="100"/>
        </p:scale>
        <p:origin x="16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Requirements</a:t>
            </a:r>
            <a:r>
              <a:rPr lang="da-DK" dirty="0"/>
              <a:t> - Keep it simple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1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High </a:t>
            </a:r>
            <a:r>
              <a:rPr lang="da-DK" sz="1200" dirty="0" err="1"/>
              <a:t>Phase</a:t>
            </a:r>
            <a:r>
              <a:rPr lang="da-DK" sz="1200" dirty="0"/>
              <a:t> and </a:t>
            </a:r>
            <a:r>
              <a:rPr lang="da-DK" sz="1200" dirty="0" err="1"/>
              <a:t>Gain</a:t>
            </a:r>
            <a:r>
              <a:rPr lang="da-DK" sz="1200" dirty="0"/>
              <a:t> Margin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for ohm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I Term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Windup</a:t>
            </a:r>
            <a:r>
              <a:rPr lang="da-DK" dirty="0"/>
              <a:t> problem </a:t>
            </a:r>
            <a:r>
              <a:rPr lang="da-DK" dirty="0" err="1"/>
              <a:t>especially</a:t>
            </a:r>
            <a:r>
              <a:rPr lang="da-DK" dirty="0"/>
              <a:t> with 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Fast Rise Time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Safer</a:t>
            </a:r>
            <a:r>
              <a:rPr lang="da-DK" dirty="0"/>
              <a:t> as </a:t>
            </a:r>
            <a:r>
              <a:rPr lang="da-DK" dirty="0" err="1"/>
              <a:t>well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Slight</a:t>
            </a:r>
            <a:r>
              <a:rPr lang="da-DK" dirty="0"/>
              <a:t> </a:t>
            </a:r>
            <a:r>
              <a:rPr lang="da-DK" dirty="0" err="1"/>
              <a:t>mistake</a:t>
            </a:r>
            <a:r>
              <a:rPr lang="da-DK" dirty="0"/>
              <a:t> – Pitch/Roll out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. Same for </a:t>
            </a:r>
            <a:r>
              <a:rPr lang="da-DK" dirty="0" err="1"/>
              <a:t>yaw</a:t>
            </a:r>
            <a:r>
              <a:rPr lang="da-DK" dirty="0"/>
              <a:t>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0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Gposcl</a:t>
            </a:r>
            <a:r>
              <a:rPr lang="da-DK" sz="2000" dirty="0"/>
              <a:t> output is radians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Step by step: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</a:t>
            </a:r>
            <a:r>
              <a:rPr lang="da-DK" sz="2000" dirty="0" err="1"/>
              <a:t>velocity</a:t>
            </a:r>
            <a:r>
              <a:rPr lang="da-DK" sz="2000" dirty="0"/>
              <a:t> controller to </a:t>
            </a:r>
            <a:r>
              <a:rPr lang="da-DK" sz="2000" dirty="0" err="1"/>
              <a:t>found</a:t>
            </a:r>
            <a:r>
              <a:rPr lang="da-DK" sz="2000" dirty="0"/>
              <a:t> TF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pitch position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position controller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Multiply</a:t>
            </a:r>
            <a:r>
              <a:rPr lang="da-DK" sz="2000" dirty="0"/>
              <a:t> with force </a:t>
            </a:r>
            <a:r>
              <a:rPr lang="da-DK" sz="2000" dirty="0" err="1"/>
              <a:t>required</a:t>
            </a:r>
            <a:r>
              <a:rPr lang="da-DK" sz="2000" dirty="0"/>
              <a:t> for hover. This gives the force </a:t>
            </a:r>
            <a:r>
              <a:rPr lang="da-DK" sz="2000" dirty="0" err="1"/>
              <a:t>applied</a:t>
            </a:r>
            <a:r>
              <a:rPr lang="da-DK" sz="2000" dirty="0"/>
              <a:t> </a:t>
            </a:r>
            <a:r>
              <a:rPr lang="da-DK" sz="2000" dirty="0" err="1"/>
              <a:t>based</a:t>
            </a:r>
            <a:r>
              <a:rPr lang="da-DK" sz="2000" dirty="0"/>
              <a:t> on the drones tilt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drone </a:t>
            </a:r>
            <a:r>
              <a:rPr lang="da-DK" sz="2000" dirty="0" err="1"/>
              <a:t>velocity</a:t>
            </a:r>
            <a:endParaRPr lang="da-DK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8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13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6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error</a:t>
            </a:r>
            <a:r>
              <a:rPr lang="da-DK" dirty="0"/>
              <a:t> term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large </a:t>
            </a:r>
            <a:r>
              <a:rPr lang="da-DK" dirty="0" err="1"/>
              <a:t>if</a:t>
            </a:r>
            <a:r>
              <a:rPr lang="da-DK" dirty="0"/>
              <a:t> a large </a:t>
            </a:r>
            <a:r>
              <a:rPr lang="da-DK" dirty="0" err="1"/>
              <a:t>change</a:t>
            </a:r>
            <a:r>
              <a:rPr lang="da-DK" dirty="0"/>
              <a:t> in </a:t>
            </a:r>
            <a:r>
              <a:rPr lang="da-DK" dirty="0" err="1"/>
              <a:t>height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20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45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5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input </a:t>
            </a:r>
            <a:r>
              <a:rPr lang="da-DK" dirty="0" err="1"/>
              <a:t>saturation</a:t>
            </a:r>
            <a:r>
              <a:rPr lang="da-DK" dirty="0"/>
              <a:t> is not an issue </a:t>
            </a:r>
            <a:r>
              <a:rPr lang="da-DK" dirty="0" err="1"/>
              <a:t>because</a:t>
            </a:r>
            <a:r>
              <a:rPr lang="da-DK" dirty="0"/>
              <a:t> pos controller max output is 1 to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22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66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9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controllers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2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Cascading</a:t>
            </a:r>
            <a:r>
              <a:rPr lang="da-DK" dirty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Less</a:t>
            </a:r>
            <a:r>
              <a:rPr lang="da-DK" dirty="0"/>
              <a:t> aggressive </a:t>
            </a:r>
            <a:r>
              <a:rPr lang="da-DK" dirty="0" err="1"/>
              <a:t>lead</a:t>
            </a:r>
            <a:r>
              <a:rPr lang="da-DK" dirty="0"/>
              <a:t> factor of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1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035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5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FOV is </a:t>
            </a:r>
            <a:r>
              <a:rPr lang="da-DK" dirty="0" err="1"/>
              <a:t>decreased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94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Point </a:t>
            </a:r>
            <a:r>
              <a:rPr lang="da-DK" dirty="0" err="1"/>
              <a:t>where</a:t>
            </a:r>
            <a:r>
              <a:rPr lang="da-DK" dirty="0"/>
              <a:t> camera is </a:t>
            </a:r>
            <a:r>
              <a:rPr lang="da-DK" dirty="0" err="1"/>
              <a:t>attached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Take note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aligns</a:t>
            </a:r>
            <a:r>
              <a:rPr lang="da-DK" dirty="0"/>
              <a:t> </a:t>
            </a:r>
            <a:r>
              <a:rPr lang="da-DK" dirty="0" err="1"/>
              <a:t>wit</a:t>
            </a:r>
            <a:r>
              <a:rPr lang="da-DK" dirty="0"/>
              <a:t> y=0 but not x=0.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Discussion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come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section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Misleading</a:t>
            </a:r>
            <a:r>
              <a:rPr lang="da-DK" dirty="0"/>
              <a:t> variable </a:t>
            </a:r>
            <a:r>
              <a:rPr lang="da-DK" dirty="0" err="1"/>
              <a:t>names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Orientation</a:t>
            </a:r>
            <a:r>
              <a:rPr lang="da-DK" dirty="0"/>
              <a:t> </a:t>
            </a:r>
            <a:r>
              <a:rPr lang="da-DK" dirty="0" err="1"/>
              <a:t>aligns</a:t>
            </a:r>
            <a:r>
              <a:rPr lang="da-DK" dirty="0"/>
              <a:t> with </a:t>
            </a:r>
            <a:r>
              <a:rPr lang="da-DK" dirty="0" err="1"/>
              <a:t>world</a:t>
            </a:r>
            <a:r>
              <a:rPr lang="da-DK" dirty="0"/>
              <a:t>. Position is relative to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247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Blue is </a:t>
            </a:r>
            <a:r>
              <a:rPr lang="da-DK" dirty="0" err="1"/>
              <a:t>optitrack</a:t>
            </a:r>
            <a:r>
              <a:rPr lang="da-DK" dirty="0"/>
              <a:t> (Ground </a:t>
            </a:r>
            <a:r>
              <a:rPr lang="da-DK" dirty="0" err="1"/>
              <a:t>truth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Loss</a:t>
            </a:r>
            <a:r>
              <a:rPr lang="da-DK" dirty="0"/>
              <a:t> of </a:t>
            </a:r>
            <a:r>
              <a:rPr lang="da-DK" dirty="0" err="1"/>
              <a:t>tracking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Camera not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perfectly</a:t>
            </a:r>
            <a:r>
              <a:rPr lang="da-DK" dirty="0"/>
              <a:t> in the center of the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Resolution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70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Clearly</a:t>
            </a:r>
            <a:r>
              <a:rPr lang="da-DK" dirty="0"/>
              <a:t> shows the alignment issue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34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954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1 is where the drone has found an </a:t>
            </a:r>
            <a:r>
              <a:rPr lang="en-US" dirty="0" err="1"/>
              <a:t>Aruco</a:t>
            </a:r>
            <a:r>
              <a:rPr lang="en-US" dirty="0"/>
              <a:t> code and navigates toward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2 is where the drone is at the </a:t>
            </a:r>
            <a:r>
              <a:rPr lang="en-US" dirty="0" err="1"/>
              <a:t>Aruco</a:t>
            </a:r>
            <a:r>
              <a:rPr lang="en-US" dirty="0"/>
              <a:t>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3 is where the drone loses tracking and starts drifting until the Tracking Abort System kicks in (See Section 4.4) and the drone starts to hold its 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4 is where the pilot takes manual control of the drone and lands it. 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721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067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shows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the position controller is </a:t>
            </a:r>
            <a:r>
              <a:rPr lang="da-DK" dirty="0" err="1"/>
              <a:t>allowed</a:t>
            </a:r>
            <a:r>
              <a:rPr lang="da-DK" dirty="0"/>
              <a:t> to go </a:t>
            </a:r>
            <a:r>
              <a:rPr lang="da-DK" dirty="0" err="1"/>
              <a:t>above</a:t>
            </a:r>
            <a:r>
              <a:rPr lang="da-DK" dirty="0"/>
              <a:t> 1 m/s</a:t>
            </a:r>
          </a:p>
          <a:p>
            <a:endParaRPr lang="da-DK" dirty="0"/>
          </a:p>
          <a:p>
            <a:r>
              <a:rPr lang="da-DK" dirty="0" err="1"/>
              <a:t>Why</a:t>
            </a:r>
            <a:r>
              <a:rPr lang="da-DK" dirty="0"/>
              <a:t> the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didnt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Couldnt</a:t>
            </a:r>
            <a:r>
              <a:rPr lang="da-DK" dirty="0"/>
              <a:t> disable </a:t>
            </a:r>
            <a:r>
              <a:rPr lang="da-DK" dirty="0" err="1"/>
              <a:t>height</a:t>
            </a:r>
            <a:r>
              <a:rPr lang="da-DK" dirty="0"/>
              <a:t> controller.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98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631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4: </a:t>
            </a:r>
            <a:r>
              <a:rPr lang="da-DK" sz="1200" dirty="0" err="1"/>
              <a:t>Simulated</a:t>
            </a:r>
            <a:r>
              <a:rPr lang="da-DK" sz="1200" dirty="0"/>
              <a:t> by </a:t>
            </a:r>
            <a:r>
              <a:rPr lang="da-DK" sz="1200" dirty="0" err="1"/>
              <a:t>using</a:t>
            </a:r>
            <a:r>
              <a:rPr lang="da-DK" sz="1200" dirty="0"/>
              <a:t> </a:t>
            </a:r>
            <a:r>
              <a:rPr lang="da-DK" sz="1200" dirty="0" err="1"/>
              <a:t>OptiTrack</a:t>
            </a:r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207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Gyro drift: </a:t>
            </a:r>
            <a:r>
              <a:rPr lang="da-DK" dirty="0" err="1"/>
              <a:t>Linear</a:t>
            </a:r>
            <a:r>
              <a:rPr lang="da-DK" dirty="0"/>
              <a:t> acceleration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acting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slow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 controllers </a:t>
            </a:r>
            <a:r>
              <a:rPr lang="da-DK" dirty="0" err="1"/>
              <a:t>again</a:t>
            </a:r>
            <a:r>
              <a:rPr lang="da-DK" dirty="0"/>
              <a:t>: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never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fix. Position controller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5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Controller Design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Type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Simple design</a:t>
            </a:r>
          </a:p>
          <a:p>
            <a:pPr marL="882650" lvl="1">
              <a:buSzPts val="2300"/>
            </a:pPr>
            <a:r>
              <a:rPr lang="da-DK" sz="2000" dirty="0"/>
              <a:t>Single Input Single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r>
              <a:rPr lang="da-DK" sz="2000" dirty="0"/>
              <a:t> </a:t>
            </a:r>
            <a:r>
              <a:rPr lang="da-DK" sz="2000" dirty="0" err="1"/>
              <a:t>Quadratic</a:t>
            </a:r>
            <a:r>
              <a:rPr lang="da-DK" sz="2000" dirty="0"/>
              <a:t> Regulator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 err="1"/>
              <a:t>Difficult</a:t>
            </a:r>
            <a:r>
              <a:rPr lang="da-DK" sz="2000" dirty="0"/>
              <a:t> to tune </a:t>
            </a:r>
            <a:r>
              <a:rPr lang="da-DK" sz="2000" dirty="0" err="1"/>
              <a:t>afterwards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Multiple Input Multiple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Model </a:t>
            </a:r>
            <a:r>
              <a:rPr lang="da-DK" sz="2000" dirty="0" err="1"/>
              <a:t>Predictive</a:t>
            </a:r>
            <a:r>
              <a:rPr lang="da-DK" sz="2000" dirty="0"/>
              <a:t> Control</a:t>
            </a:r>
          </a:p>
          <a:p>
            <a:pPr marL="882650" lvl="1">
              <a:buSzPts val="2300"/>
            </a:pPr>
            <a:r>
              <a:rPr lang="da-DK" sz="2000" dirty="0" err="1"/>
              <a:t>Comparable</a:t>
            </a:r>
            <a:r>
              <a:rPr lang="da-DK" sz="2000" dirty="0"/>
              <a:t> to LQR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/>
              <a:t>Generally </a:t>
            </a:r>
            <a:r>
              <a:rPr lang="da-DK" sz="2000" dirty="0" err="1"/>
              <a:t>considered</a:t>
            </a:r>
            <a:r>
              <a:rPr lang="da-DK" sz="2000" dirty="0"/>
              <a:t> 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Criterias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000" dirty="0"/>
              <a:t>High </a:t>
            </a:r>
            <a:r>
              <a:rPr lang="da-DK" sz="2000" dirty="0" err="1"/>
              <a:t>Phase</a:t>
            </a:r>
            <a:r>
              <a:rPr lang="da-DK" sz="2000" dirty="0"/>
              <a:t> and </a:t>
            </a:r>
            <a:r>
              <a:rPr lang="da-DK" sz="2000" dirty="0" err="1"/>
              <a:t>Gain</a:t>
            </a:r>
            <a:r>
              <a:rPr lang="da-DK" sz="2000" dirty="0"/>
              <a:t> Margin</a:t>
            </a:r>
          </a:p>
          <a:p>
            <a:pPr marL="882650" lvl="1">
              <a:buSzPts val="2300"/>
            </a:pPr>
            <a:r>
              <a:rPr lang="da-DK" sz="2000" dirty="0" err="1"/>
              <a:t>Stability</a:t>
            </a:r>
            <a:r>
              <a:rPr lang="da-DK" sz="2000" dirty="0"/>
              <a:t> </a:t>
            </a:r>
            <a:r>
              <a:rPr lang="da-DK" sz="2000" dirty="0" err="1"/>
              <a:t>against</a:t>
            </a:r>
            <a:r>
              <a:rPr lang="da-DK" sz="2000" dirty="0"/>
              <a:t> </a:t>
            </a:r>
            <a:r>
              <a:rPr lang="da-DK" sz="2000" dirty="0" err="1"/>
              <a:t>imperfect</a:t>
            </a:r>
            <a:r>
              <a:rPr lang="da-DK" sz="2000" dirty="0"/>
              <a:t> </a:t>
            </a:r>
            <a:r>
              <a:rPr lang="da-DK" sz="2000" dirty="0" err="1"/>
              <a:t>dynamics</a:t>
            </a:r>
            <a:endParaRPr lang="da-DK" sz="2000" dirty="0"/>
          </a:p>
          <a:p>
            <a:pPr marL="425450">
              <a:buSzPts val="2300"/>
            </a:pPr>
            <a:r>
              <a:rPr lang="da-DK" sz="2000" dirty="0" err="1"/>
              <a:t>Realistic</a:t>
            </a:r>
            <a:r>
              <a:rPr lang="da-DK" sz="2000" dirty="0"/>
              <a:t> Constant </a:t>
            </a:r>
            <a:r>
              <a:rPr lang="da-DK" sz="2000" dirty="0" err="1"/>
              <a:t>Gain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saturating</a:t>
            </a:r>
            <a:r>
              <a:rPr lang="da-DK" sz="2000" dirty="0"/>
              <a:t> </a:t>
            </a:r>
            <a:r>
              <a:rPr lang="da-DK" sz="2000" dirty="0" err="1"/>
              <a:t>actuator</a:t>
            </a:r>
            <a:r>
              <a:rPr lang="da-DK" sz="2000" dirty="0"/>
              <a:t> input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I Term</a:t>
            </a:r>
          </a:p>
          <a:p>
            <a:pPr marL="882650" lvl="1">
              <a:buSzPts val="2300"/>
            </a:pPr>
            <a:r>
              <a:rPr lang="da-DK" sz="2000" dirty="0" err="1"/>
              <a:t>Windup</a:t>
            </a:r>
            <a:r>
              <a:rPr lang="da-DK" sz="2000" dirty="0"/>
              <a:t> problem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Fast Rise Time</a:t>
            </a:r>
          </a:p>
          <a:p>
            <a:pPr marL="882650" lvl="1">
              <a:buSzPts val="2300"/>
            </a:pPr>
            <a:r>
              <a:rPr lang="da-DK" sz="2000" dirty="0" err="1"/>
              <a:t>Less</a:t>
            </a:r>
            <a:r>
              <a:rPr lang="da-DK" sz="2000" dirty="0"/>
              <a:t> </a:t>
            </a:r>
            <a:r>
              <a:rPr lang="da-DK" sz="2000" dirty="0" err="1"/>
              <a:t>agressive</a:t>
            </a:r>
            <a:r>
              <a:rPr lang="da-DK" sz="2000" dirty="0"/>
              <a:t> drone</a:t>
            </a:r>
          </a:p>
          <a:p>
            <a:pPr marL="425450">
              <a:buSzPts val="2300"/>
            </a:pPr>
            <a:r>
              <a:rPr lang="da-DK" sz="2000" dirty="0" err="1"/>
              <a:t>Discretization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Billinear </a:t>
            </a:r>
            <a:r>
              <a:rPr lang="da-DK" sz="2000" dirty="0" err="1"/>
              <a:t>transform</a:t>
            </a:r>
            <a:r>
              <a:rPr lang="da-DK" sz="2000" dirty="0"/>
              <a:t> for controllers</a:t>
            </a:r>
          </a:p>
          <a:p>
            <a:pPr marL="882650" lvl="1">
              <a:buSzPts val="2300"/>
            </a:pPr>
            <a:r>
              <a:rPr lang="da-DK" sz="2000" dirty="0"/>
              <a:t>Zero Order Hold for system</a:t>
            </a:r>
          </a:p>
          <a:p>
            <a:pPr marL="425450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Linearization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2C169868-E7A4-987C-F93A-57C0949D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66" y="1398727"/>
            <a:ext cx="957708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Pitch/Roll TF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4194018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9750" lvl="1" indent="0">
              <a:buSzPts val="2300"/>
              <a:buNone/>
            </a:pP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43BDE27-1913-F380-A739-00DA3976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" y="1696066"/>
            <a:ext cx="5125305" cy="99399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AC6472-35DF-D09A-A605-5D472D56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20" y="2804904"/>
            <a:ext cx="5035394" cy="15705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2E0BFD1-42FE-DC1C-88C4-C389CACC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42" y="4588144"/>
            <a:ext cx="4642661" cy="87694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B1148FFC-FCC4-656B-C841-467754DF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193" y="1706400"/>
            <a:ext cx="5128857" cy="3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4" name="Billede 3" descr="Et billede, der indeholder diagram, linje/række, Teknisk tegning, Plan&#10;&#10;Automatisk genereret beskrivelse">
            <a:extLst>
              <a:ext uri="{FF2B5EF4-FFF2-40B4-BE49-F238E27FC236}">
                <a16:creationId xmlns:a16="http://schemas.microsoft.com/office/drawing/2014/main" id="{2BA8498B-98D9-2A0D-1ED5-D2D29B2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0" y="1706400"/>
            <a:ext cx="6830829" cy="3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3" name="Billede 2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0051CD16-0140-EF0A-A171-165F7BC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14" y="1703942"/>
            <a:ext cx="6532322" cy="280418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6840C7F-049F-A812-1241-BD32480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94" y="5059072"/>
            <a:ext cx="1967963" cy="9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Height</a:t>
            </a:r>
            <a:r>
              <a:rPr lang="da-DK" sz="3400" dirty="0"/>
              <a:t>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432040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/>
              <a:t>Simple</a:t>
            </a:r>
          </a:p>
          <a:p>
            <a:pPr marL="882650" lvl="1">
              <a:buSzPts val="2300"/>
            </a:pPr>
            <a:r>
              <a:rPr lang="da-DK" sz="2000" dirty="0" err="1"/>
              <a:t>Requires</a:t>
            </a:r>
            <a:r>
              <a:rPr lang="da-DK" sz="2000" dirty="0"/>
              <a:t> I term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Cascading</a:t>
            </a:r>
            <a:r>
              <a:rPr lang="da-DK" sz="2000" dirty="0"/>
              <a:t> P P-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velocity</a:t>
            </a:r>
            <a:r>
              <a:rPr lang="da-DK" sz="2000" dirty="0"/>
              <a:t> </a:t>
            </a:r>
            <a:r>
              <a:rPr lang="da-DK" sz="2000" dirty="0" err="1"/>
              <a:t>control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0F89DFA-F1A1-CC8C-81D2-81D72084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88" y="4056971"/>
            <a:ext cx="5765979" cy="177761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8DE768D-813F-3020-376E-2A16377E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6" y="2483775"/>
            <a:ext cx="478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PI-</a:t>
            </a:r>
            <a:r>
              <a:rPr lang="da-DK" sz="3400" dirty="0" err="1"/>
              <a:t>Lead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4" name="Billede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67E9F165-7ECB-263C-DF96-4DCE60EB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3" y="2252000"/>
            <a:ext cx="5333333" cy="4000000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0E0554B5-97F9-CCEB-70EC-E36D2AB11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252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Cascading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=44.6,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DF3771A-10F4-3523-AE44-45E37F13A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"/>
          <a:stretch/>
        </p:blipFill>
        <p:spPr>
          <a:xfrm>
            <a:off x="1194230" y="2536722"/>
            <a:ext cx="5236646" cy="3715277"/>
          </a:xfrm>
          <a:prstGeom prst="rect">
            <a:avLst/>
          </a:prstGeom>
        </p:spPr>
      </p:pic>
      <p:pic>
        <p:nvPicPr>
          <p:cNvPr id="6" name="Billede 5" descr="Et billede, der indeholder tekst, linje/række, diagram, skærmbillede&#10;&#10;Automatisk genereret beskrivelse">
            <a:extLst>
              <a:ext uri="{FF2B5EF4-FFF2-40B4-BE49-F238E27FC236}">
                <a16:creationId xmlns:a16="http://schemas.microsoft.com/office/drawing/2014/main" id="{B4A2BB48-9C80-94DD-20C5-4A0F83EB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324516"/>
            <a:ext cx="5236646" cy="3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92B-5952-3254-103D-5DF7662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Controller Design – </a:t>
            </a:r>
            <a:r>
              <a:rPr lang="da-DK" dirty="0" err="1"/>
              <a:t>Height</a:t>
            </a:r>
            <a:r>
              <a:rPr lang="da-DK" dirty="0"/>
              <a:t> Simulation Evaluation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13C04E-FF7B-3AD9-1716-4928CE0A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4800" y="4251157"/>
            <a:ext cx="4410177" cy="2002041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8.1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16.5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0.55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0.5 meter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2BF2C-8AE9-4C86-6BD8-74986E6EB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8001" y="4251157"/>
            <a:ext cx="4409100" cy="2002042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PI-</a:t>
            </a:r>
            <a:r>
              <a:rPr lang="da-DK" sz="2000" b="1" u="sng" dirty="0" err="1"/>
              <a:t>Lead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6.1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13.5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1.05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0.13 meter</a:t>
            </a:r>
          </a:p>
          <a:p>
            <a:pPr marL="114300" indent="0">
              <a:buNone/>
            </a:pPr>
            <a:endParaRPr lang="da-DK" sz="2000" b="1" u="sng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AA35AD-8352-B6C2-58B1-89122DE70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24</a:t>
            </a:fld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503770AF-5116-48D2-A8C5-E0C78A7D7EF4}"/>
              </a:ext>
            </a:extLst>
          </p:cNvPr>
          <p:cNvSpPr txBox="1">
            <a:spLocks/>
          </p:cNvSpPr>
          <p:nvPr/>
        </p:nvSpPr>
        <p:spPr>
          <a:xfrm>
            <a:off x="1774726" y="1795674"/>
            <a:ext cx="9312300" cy="21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</a:t>
            </a:r>
            <a:r>
              <a:rPr lang="da-DK" sz="2000" b="1" dirty="0" err="1"/>
              <a:t>height</a:t>
            </a:r>
            <a:r>
              <a:rPr lang="da-DK" sz="2000" b="1" dirty="0"/>
              <a:t>:</a:t>
            </a:r>
            <a:r>
              <a:rPr lang="da-DK" sz="2000" dirty="0"/>
              <a:t> 4 Meters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0.5 m/s</a:t>
            </a:r>
            <a:endParaRPr lang="da-DK" sz="2000" b="1" dirty="0"/>
          </a:p>
        </p:txBody>
      </p:sp>
      <p:pic>
        <p:nvPicPr>
          <p:cNvPr id="9" name="Billede 8" descr="Et billede, der indeholder tekst, linje/række, skærmbillede, Kurve&#10;&#10;Automatisk genereret beskrivelse">
            <a:extLst>
              <a:ext uri="{FF2B5EF4-FFF2-40B4-BE49-F238E27FC236}">
                <a16:creationId xmlns:a16="http://schemas.microsoft.com/office/drawing/2014/main" id="{7D51C96D-5F53-E683-CE42-446D495A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6" y="1687600"/>
            <a:ext cx="5612098" cy="26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C899F9D7-EF39-F007-7FB9-6F883F2F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7" y="2762864"/>
            <a:ext cx="4652180" cy="3489135"/>
          </a:xfrm>
          <a:prstGeom prst="rect">
            <a:avLst/>
          </a:prstGeom>
        </p:spPr>
      </p:pic>
      <p:pic>
        <p:nvPicPr>
          <p:cNvPr id="6" name="Billede 5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04916F1-73A7-F6AE-CBFB-BB93F454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46" y="2762864"/>
            <a:ext cx="4652180" cy="3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position:</a:t>
            </a:r>
            <a:r>
              <a:rPr lang="da-DK" sz="2000" dirty="0"/>
              <a:t> 4 meters </a:t>
            </a:r>
            <a:r>
              <a:rPr lang="da-DK" sz="2000" dirty="0" err="1"/>
              <a:t>along</a:t>
            </a:r>
            <a:r>
              <a:rPr lang="da-DK" sz="2000" dirty="0"/>
              <a:t> x-axis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Results</a:t>
            </a:r>
            <a:endParaRPr lang="da-DK" sz="2000" b="1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5.2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3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 </a:t>
            </a:r>
            <a:r>
              <a:rPr lang="da-DK" sz="2000" dirty="0"/>
              <a:t>3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Implementation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68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Tracking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4375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Aruco</a:t>
            </a:r>
            <a:r>
              <a:rPr lang="da-DK" sz="2000" b="1" u="sng" dirty="0"/>
              <a:t> Tracking</a:t>
            </a:r>
          </a:p>
          <a:p>
            <a:pPr marL="882650" lvl="1">
              <a:buSzPts val="2300"/>
            </a:pPr>
            <a:r>
              <a:rPr lang="da-DK" sz="2000" dirty="0"/>
              <a:t>Gives position and </a:t>
            </a:r>
            <a:r>
              <a:rPr lang="da-DK" sz="2000" dirty="0" err="1"/>
              <a:t>orientation</a:t>
            </a:r>
            <a:r>
              <a:rPr lang="da-DK" sz="2000" dirty="0"/>
              <a:t> of marker relative to drone.</a:t>
            </a:r>
          </a:p>
          <a:p>
            <a:pPr marL="82550" indent="0">
              <a:buSzPts val="2300"/>
              <a:buNone/>
            </a:pPr>
            <a:endParaRPr lang="da-DK" sz="2000" b="1" u="sng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Objectives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</a:t>
            </a:r>
            <a:r>
              <a:rPr lang="da-DK" sz="2000" dirty="0" err="1"/>
              <a:t>Intrinsic</a:t>
            </a:r>
            <a:r>
              <a:rPr lang="da-DK" sz="2000" dirty="0"/>
              <a:t> Camera Matrix</a:t>
            </a:r>
          </a:p>
          <a:p>
            <a:pPr marL="1339850" lvl="2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projecting</a:t>
            </a:r>
            <a:r>
              <a:rPr lang="da-DK" sz="2000" dirty="0"/>
              <a:t> a point in image plane to a line in 3d </a:t>
            </a:r>
            <a:r>
              <a:rPr lang="da-DK" sz="2000" dirty="0" err="1"/>
              <a:t>space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Align</a:t>
            </a:r>
            <a:r>
              <a:rPr lang="da-DK" sz="2000" dirty="0"/>
              <a:t> Drone Frame with Camera Frame</a:t>
            </a:r>
          </a:p>
          <a:p>
            <a:pPr marL="882650" lvl="1">
              <a:buSzPts val="2300"/>
            </a:pPr>
            <a:r>
              <a:rPr lang="da-DK" sz="2000" dirty="0" err="1"/>
              <a:t>Aruco</a:t>
            </a:r>
            <a:r>
              <a:rPr lang="da-DK" sz="2000" dirty="0"/>
              <a:t> </a:t>
            </a:r>
            <a:r>
              <a:rPr lang="da-DK" sz="2000" dirty="0" err="1"/>
              <a:t>Transform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pic>
        <p:nvPicPr>
          <p:cNvPr id="8" name="Billede 7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62BCA120-809A-8560-CEF6-5A299F07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7"/>
          <a:stretch/>
        </p:blipFill>
        <p:spPr>
          <a:xfrm>
            <a:off x="8457655" y="3966000"/>
            <a:ext cx="3048794" cy="2286000"/>
          </a:xfrm>
          <a:prstGeom prst="rect">
            <a:avLst/>
          </a:prstGeom>
        </p:spPr>
      </p:pic>
      <p:pic>
        <p:nvPicPr>
          <p:cNvPr id="9" name="Billede 8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0DE7FC21-9760-DB98-3261-05AAED27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7"/>
          <a:stretch/>
        </p:blipFill>
        <p:spPr>
          <a:xfrm>
            <a:off x="8457655" y="1496555"/>
            <a:ext cx="30487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Align</a:t>
            </a:r>
            <a:r>
              <a:rPr lang="da-DK" sz="3400" dirty="0"/>
              <a:t> Camera with Drone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pic>
        <p:nvPicPr>
          <p:cNvPr id="3" name="Billede 2" descr="Et billede, der indeholder symbol, grav, kirkegår, grøn&#10;&#10;Automatisk genereret beskrivelse">
            <a:extLst>
              <a:ext uri="{FF2B5EF4-FFF2-40B4-BE49-F238E27FC236}">
                <a16:creationId xmlns:a16="http://schemas.microsoft.com/office/drawing/2014/main" id="{AC359CAD-3C1E-3BF5-538C-D4033966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68" y="1698267"/>
            <a:ext cx="3353177" cy="252335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17BD47-A012-05B2-2C07-95A428F6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68" y="4733223"/>
            <a:ext cx="4181475" cy="1381125"/>
          </a:xfrm>
          <a:prstGeom prst="rect">
            <a:avLst/>
          </a:prstGeom>
        </p:spPr>
      </p:pic>
      <p:pic>
        <p:nvPicPr>
          <p:cNvPr id="4" name="Billede 3" descr="Et billede, der indeholder legetøj, gulv, Fjernstyret legetøj, Fjernstyret helikopter&#10;&#10;Automatisk genereret beskrivelse">
            <a:extLst>
              <a:ext uri="{FF2B5EF4-FFF2-40B4-BE49-F238E27FC236}">
                <a16:creationId xmlns:a16="http://schemas.microsoft.com/office/drawing/2014/main" id="{2C50F65D-88CF-171B-C9BF-6384CAAC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02" y="1538976"/>
            <a:ext cx="4181476" cy="30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Derive</a:t>
            </a:r>
            <a:r>
              <a:rPr lang="da-DK" sz="2000" dirty="0"/>
              <a:t> </a:t>
            </a:r>
            <a:r>
              <a:rPr lang="da-DK" sz="2000" dirty="0" err="1"/>
              <a:t>equations</a:t>
            </a:r>
            <a:r>
              <a:rPr lang="da-DK" sz="2000" dirty="0"/>
              <a:t> </a:t>
            </a:r>
            <a:r>
              <a:rPr lang="da-DK" sz="2000" dirty="0" err="1"/>
              <a:t>required</a:t>
            </a:r>
            <a:r>
              <a:rPr lang="da-DK" sz="20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/>
              <a:t>Design </a:t>
            </a:r>
            <a:r>
              <a:rPr lang="da-DK" sz="2000" dirty="0" err="1"/>
              <a:t>criterias</a:t>
            </a:r>
            <a:r>
              <a:rPr lang="da-DK" sz="2000" dirty="0"/>
              <a:t> and performance of the </a:t>
            </a:r>
            <a:r>
              <a:rPr lang="da-DK" sz="2000" dirty="0" err="1"/>
              <a:t>simulated</a:t>
            </a:r>
            <a:r>
              <a:rPr lang="da-DK" sz="2000" dirty="0"/>
              <a:t>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Implementation</a:t>
            </a:r>
            <a:endParaRPr lang="da-DK" sz="20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Implementation</a:t>
            </a:r>
            <a:r>
              <a:rPr lang="da-DK" sz="2000" dirty="0"/>
              <a:t> of controllers and </a:t>
            </a:r>
            <a:r>
              <a:rPr lang="da-DK" sz="2000" dirty="0" err="1"/>
              <a:t>tracking</a:t>
            </a:r>
            <a:r>
              <a:rPr lang="da-DK" sz="2000" dirty="0"/>
              <a:t> system, and </a:t>
            </a:r>
            <a:r>
              <a:rPr lang="da-DK" sz="2000" dirty="0" err="1"/>
              <a:t>their</a:t>
            </a:r>
            <a:r>
              <a:rPr lang="da-DK" sz="2000" dirty="0"/>
              <a:t> performance on a real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Conclusion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      </a:t>
            </a:r>
            <a:r>
              <a:rPr lang="da-DK" sz="2000" dirty="0" err="1"/>
              <a:t>Disussion</a:t>
            </a:r>
            <a:r>
              <a:rPr lang="da-DK" sz="2000" dirty="0"/>
              <a:t> </a:t>
            </a:r>
            <a:r>
              <a:rPr lang="da-DK" sz="2000" dirty="0" err="1"/>
              <a:t>about</a:t>
            </a:r>
            <a:r>
              <a:rPr lang="da-DK" sz="2000" dirty="0"/>
              <a:t> the overall </a:t>
            </a:r>
            <a:r>
              <a:rPr lang="da-DK" sz="2000" dirty="0" err="1"/>
              <a:t>project</a:t>
            </a:r>
            <a:r>
              <a:rPr lang="da-DK" sz="2000" dirty="0"/>
              <a:t>, the </a:t>
            </a:r>
            <a:r>
              <a:rPr lang="da-DK" sz="2000" dirty="0" err="1"/>
              <a:t>results</a:t>
            </a:r>
            <a:r>
              <a:rPr lang="da-DK" sz="2000" dirty="0"/>
              <a:t> and </a:t>
            </a:r>
            <a:r>
              <a:rPr lang="da-DK" sz="2000" dirty="0" err="1"/>
              <a:t>about</a:t>
            </a:r>
            <a:r>
              <a:rPr lang="da-DK" sz="2000" dirty="0"/>
              <a:t> future </a:t>
            </a:r>
            <a:r>
              <a:rPr lang="da-DK" sz="2000" dirty="0" err="1"/>
              <a:t>works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</a:t>
            </a:r>
            <a:r>
              <a:rPr lang="da-DK" sz="3400" dirty="0" err="1"/>
              <a:t>Transform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pic>
        <p:nvPicPr>
          <p:cNvPr id="3" name="Billede 2" descr="Et billede, der indeholder diagram, design, luft&#10;&#10;Automatisk genereret beskrivelse">
            <a:extLst>
              <a:ext uri="{FF2B5EF4-FFF2-40B4-BE49-F238E27FC236}">
                <a16:creationId xmlns:a16="http://schemas.microsoft.com/office/drawing/2014/main" id="{85D73C5D-0276-9021-5DC6-2803C48A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7" y="1673373"/>
            <a:ext cx="4807180" cy="360538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496C2E9-59C2-9453-90DE-F6ED6E08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14" y="4648726"/>
            <a:ext cx="7324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5AF8B7EA-F6CD-538E-72E9-A09D7F15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72" y="1559496"/>
            <a:ext cx="9963407" cy="49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pic>
        <p:nvPicPr>
          <p:cNvPr id="2" name="Billede 1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3775E5D1-0F37-461E-3986-33F5F97B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88" y="1545632"/>
            <a:ext cx="9959391" cy="49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87938019-184F-560B-79C7-1D1F09E7A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63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/>
              <a:t>Position Controller </a:t>
            </a:r>
            <a:r>
              <a:rPr lang="da-DK" sz="2000" b="1" u="sng" dirty="0" err="1"/>
              <a:t>Results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11~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0.68~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4~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5~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Imperfect</a:t>
            </a:r>
            <a:r>
              <a:rPr lang="da-DK" sz="2000" dirty="0"/>
              <a:t> test case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E6E03C6-69D0-EDE6-8467-2EC982C3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90" y="2300749"/>
            <a:ext cx="5441360" cy="2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8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 m/s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0.6 meters</a:t>
            </a:r>
          </a:p>
          <a:p>
            <a:pPr marL="882650" lvl="1">
              <a:buSzPts val="2300"/>
            </a:pPr>
            <a:r>
              <a:rPr lang="da-DK" sz="2000" dirty="0" err="1"/>
              <a:t>Oscillates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047EC8-03C8-078E-C497-8C2DE8FE67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b="1" u="sng" dirty="0"/>
              <a:t>PI-</a:t>
            </a:r>
            <a:r>
              <a:rPr lang="da-DK" b="1" u="sng" dirty="0" err="1"/>
              <a:t>Lead</a:t>
            </a:r>
            <a:endParaRPr lang="da-DK" b="1" u="sng" dirty="0"/>
          </a:p>
          <a:p>
            <a:pPr marL="882650" lvl="1">
              <a:buSzPts val="2300"/>
            </a:pPr>
            <a:r>
              <a:rPr lang="da-DK" sz="1800" b="1" dirty="0"/>
              <a:t>Rise time:</a:t>
            </a:r>
            <a:r>
              <a:rPr lang="da-DK" sz="1800" dirty="0"/>
              <a:t> </a:t>
            </a:r>
            <a:r>
              <a:rPr lang="da-DK" sz="1800" dirty="0" err="1"/>
              <a:t>Misleading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 err="1"/>
              <a:t>Settle</a:t>
            </a:r>
            <a:r>
              <a:rPr lang="da-DK" sz="1800" b="1" dirty="0"/>
              <a:t> time: </a:t>
            </a:r>
            <a:r>
              <a:rPr lang="da-DK" sz="1800" dirty="0" err="1"/>
              <a:t>Unstable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/>
              <a:t>Max </a:t>
            </a:r>
            <a:r>
              <a:rPr lang="da-DK" sz="1800" b="1" dirty="0" err="1"/>
              <a:t>velocity</a:t>
            </a:r>
            <a:r>
              <a:rPr lang="da-DK" sz="1800" b="1" dirty="0"/>
              <a:t>: </a:t>
            </a:r>
            <a:r>
              <a:rPr lang="da-DK" sz="1800" dirty="0"/>
              <a:t>0.5 m/s</a:t>
            </a:r>
          </a:p>
          <a:p>
            <a:pPr marL="882650" lvl="1">
              <a:buSzPts val="2300"/>
            </a:pPr>
            <a:r>
              <a:rPr lang="da-DK" sz="1800" b="1" dirty="0" err="1"/>
              <a:t>Steady</a:t>
            </a:r>
            <a:r>
              <a:rPr lang="da-DK" sz="1800" b="1" dirty="0"/>
              <a:t> </a:t>
            </a:r>
            <a:r>
              <a:rPr lang="da-DK" sz="1800" b="1" dirty="0" err="1"/>
              <a:t>state</a:t>
            </a:r>
            <a:r>
              <a:rPr lang="da-DK" sz="1800" b="1" dirty="0"/>
              <a:t> </a:t>
            </a:r>
            <a:r>
              <a:rPr lang="da-DK" sz="1800" b="1" dirty="0" err="1"/>
              <a:t>error</a:t>
            </a:r>
            <a:r>
              <a:rPr lang="da-DK" sz="1800" b="1" dirty="0"/>
              <a:t>:</a:t>
            </a:r>
            <a:r>
              <a:rPr lang="da-DK" sz="1800" dirty="0"/>
              <a:t> 1.3 meters</a:t>
            </a: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E13F0F01-FDA5-F565-CD88-E67594F2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3826809"/>
            <a:ext cx="4630994" cy="2315497"/>
          </a:xfrm>
          <a:prstGeom prst="rect">
            <a:avLst/>
          </a:prstGeom>
        </p:spPr>
      </p:pic>
      <p:pic>
        <p:nvPicPr>
          <p:cNvPr id="17" name="Billede 16" descr="Et billede, der indeholder tekst, diagram, linje/række, Font/skrifttype&#10;&#10;Automatisk genereret beskrivelse">
            <a:extLst>
              <a:ext uri="{FF2B5EF4-FFF2-40B4-BE49-F238E27FC236}">
                <a16:creationId xmlns:a16="http://schemas.microsoft.com/office/drawing/2014/main" id="{62129FC2-41F3-BA3A-79B1-B21EFFDE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5" y="3827101"/>
            <a:ext cx="4630995" cy="23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Issues </a:t>
            </a:r>
            <a:r>
              <a:rPr lang="da-DK" sz="2000" b="1" u="sng" dirty="0" err="1"/>
              <a:t>encountered</a:t>
            </a:r>
            <a:r>
              <a:rPr lang="da-DK" sz="2000" b="1" u="sng" dirty="0"/>
              <a:t> with </a:t>
            </a:r>
            <a:r>
              <a:rPr lang="da-DK" sz="2000" b="1" u="sng" dirty="0" err="1"/>
              <a:t>height</a:t>
            </a:r>
            <a:r>
              <a:rPr lang="da-DK" sz="2000" b="1" u="sng" dirty="0"/>
              <a:t>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36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BC9A45B-CFE2-0A4B-5422-1F906EC9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11" y="2585364"/>
            <a:ext cx="5298339" cy="2787649"/>
          </a:xfrm>
          <a:prstGeom prst="rect">
            <a:avLst/>
          </a:prstGeom>
        </p:spPr>
      </p:pic>
      <p:pic>
        <p:nvPicPr>
          <p:cNvPr id="15" name="Billede 14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D3AED87-0DBF-9234-AF02-69F9FD6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90" y="2585364"/>
            <a:ext cx="5715623" cy="2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Conclusion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43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Conclusion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endParaRPr lang="da-DK" sz="2000" dirty="0"/>
          </a:p>
          <a:p>
            <a:pPr marL="114300" indent="0">
              <a:buNone/>
            </a:pPr>
            <a:endParaRPr lang="da-DK" sz="200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81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Future Works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Better</a:t>
            </a:r>
            <a:r>
              <a:rPr lang="da-DK" sz="2000" dirty="0"/>
              <a:t> processor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Camera </a:t>
            </a:r>
            <a:r>
              <a:rPr lang="da-DK" sz="2000" dirty="0" err="1"/>
              <a:t>gimbal</a:t>
            </a:r>
            <a:r>
              <a:rPr lang="da-DK" sz="2000" dirty="0"/>
              <a:t> or 180 </a:t>
            </a:r>
            <a:r>
              <a:rPr lang="da-DK" sz="2000" dirty="0" err="1"/>
              <a:t>degree</a:t>
            </a:r>
            <a:r>
              <a:rPr lang="da-DK" sz="2000" dirty="0"/>
              <a:t> camera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Gyro Drift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Re-</a:t>
            </a:r>
            <a:r>
              <a:rPr lang="da-DK" sz="2000" dirty="0" err="1"/>
              <a:t>callibrate</a:t>
            </a:r>
            <a:r>
              <a:rPr lang="da-DK" sz="2000" dirty="0"/>
              <a:t> </a:t>
            </a:r>
            <a:r>
              <a:rPr lang="da-DK" sz="2000" dirty="0" err="1"/>
              <a:t>Madgwick</a:t>
            </a:r>
            <a:r>
              <a:rPr lang="da-DK" sz="2000" dirty="0"/>
              <a:t> filter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Safety Measures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Loss</a:t>
            </a:r>
            <a:r>
              <a:rPr lang="da-DK" sz="2000" dirty="0"/>
              <a:t> of motor </a:t>
            </a:r>
            <a:r>
              <a:rPr lang="da-DK" sz="2000" dirty="0" err="1"/>
              <a:t>recovery</a:t>
            </a:r>
            <a:r>
              <a:rPr lang="da-DK" sz="2000" dirty="0"/>
              <a:t> system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Human </a:t>
            </a:r>
            <a:r>
              <a:rPr lang="da-DK" sz="2000" dirty="0" err="1"/>
              <a:t>detection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Auto landing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Rigid frame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Test controllers </a:t>
            </a:r>
            <a:r>
              <a:rPr lang="da-DK" sz="2000" dirty="0" err="1"/>
              <a:t>again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</a:t>
            </a:r>
            <a:r>
              <a:rPr lang="da-DK" sz="2000" dirty="0" err="1"/>
              <a:t>height</a:t>
            </a:r>
            <a:r>
              <a:rPr lang="da-DK" sz="2000" dirty="0"/>
              <a:t> controller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Position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39</a:t>
            </a:fld>
            <a:endParaRPr lang="da-DK"/>
          </a:p>
        </p:txBody>
      </p:sp>
      <p:pic>
        <p:nvPicPr>
          <p:cNvPr id="3" name="Billede 2" descr="Et billede, der indeholder jord, udendørs, drone, Fjernstyret legetøj&#10;&#10;Automatisk genereret beskrivelse">
            <a:extLst>
              <a:ext uri="{FF2B5EF4-FFF2-40B4-BE49-F238E27FC236}">
                <a16:creationId xmlns:a16="http://schemas.microsoft.com/office/drawing/2014/main" id="{F4AE0EDA-6484-480D-C464-A829B3EB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815" y="2105326"/>
            <a:ext cx="3888635" cy="2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Z-domain </a:t>
            </a:r>
            <a:r>
              <a:rPr lang="da-DK" sz="2000" dirty="0" err="1"/>
              <a:t>implementation</a:t>
            </a: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GNSS (</a:t>
            </a:r>
            <a:r>
              <a:rPr lang="da-DK" sz="2000" dirty="0" err="1"/>
              <a:t>Simulated</a:t>
            </a:r>
            <a:r>
              <a:rPr lang="da-DK" sz="2000" dirty="0"/>
              <a:t> with </a:t>
            </a:r>
            <a:r>
              <a:rPr lang="da-DK" sz="2000" dirty="0" err="1"/>
              <a:t>OptiTrack</a:t>
            </a:r>
            <a:r>
              <a:rPr lang="da-DK" sz="2000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90A52-7683-CA6E-332C-851B748DF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0C4052C-1726-EA41-DAA3-F5BDD736F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A7E7AE7-ADF6-8ED9-2108-E1133A80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96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Fly to the house. The house is located 1 km from the takeoff location. When the drone is near the house,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locate the landing pad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which is 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20 × 20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cm. The landing pad is located in the back garden and is close to a tree, which allows for an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8 cm margin of error in position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Place the parcel on the pad and return to base. When approaching a house, the drone should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limit its speed to </a:t>
            </a:r>
            <a:r>
              <a:rPr lang="en-US" sz="2000" b="1" i="0" dirty="0">
                <a:effectLst/>
                <a:latin typeface="Times New Roman" panose="02020603050405020304" pitchFamily="18" charset="0"/>
              </a:rPr>
              <a:t>1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m/s due to safety concerns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of the occupants of the house.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The low speed would ensure that if something happened and the drone was approaching a person, that person would be able to get out of the way.</a:t>
            </a:r>
            <a:endParaRPr lang="da-DK" sz="20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53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Type:</a:t>
            </a:r>
          </a:p>
          <a:p>
            <a:pPr marL="882650" lvl="1">
              <a:buSzPts val="2300"/>
            </a:pPr>
            <a:r>
              <a:rPr lang="da-DK" sz="2000" dirty="0" err="1"/>
              <a:t>MultiStar</a:t>
            </a:r>
            <a:r>
              <a:rPr lang="da-DK" sz="2000" dirty="0"/>
              <a:t> 700KV</a:t>
            </a:r>
          </a:p>
          <a:p>
            <a:pPr marL="882650" lvl="1">
              <a:buSzPts val="2300"/>
            </a:pPr>
            <a:r>
              <a:rPr lang="da-DK" sz="2000" dirty="0"/>
              <a:t>BLDC</a:t>
            </a:r>
          </a:p>
          <a:p>
            <a:pPr marL="882650" lvl="1">
              <a:buSzPts val="2300"/>
            </a:pPr>
            <a:r>
              <a:rPr lang="da-DK" sz="2000" dirty="0"/>
              <a:t>14.8 volt rating</a:t>
            </a:r>
          </a:p>
          <a:p>
            <a:pPr marL="882650" lvl="1">
              <a:buSzPts val="2300"/>
            </a:pPr>
            <a:r>
              <a:rPr lang="da-DK" sz="2000" dirty="0"/>
              <a:t>0.134 Ohm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Goal</a:t>
            </a:r>
            <a:r>
              <a:rPr lang="da-DK" sz="2000" dirty="0"/>
              <a:t>:</a:t>
            </a:r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relation </a:t>
            </a:r>
            <a:r>
              <a:rPr lang="da-DK" sz="2000" dirty="0" err="1"/>
              <a:t>between</a:t>
            </a:r>
            <a:r>
              <a:rPr lang="da-DK" sz="2000" dirty="0"/>
              <a:t> PWM and </a:t>
            </a:r>
            <a:r>
              <a:rPr lang="da-DK" sz="2000" dirty="0" err="1"/>
              <a:t>angular</a:t>
            </a:r>
            <a:r>
              <a:rPr lang="da-DK" sz="2000" dirty="0"/>
              <a:t> </a:t>
            </a:r>
            <a:r>
              <a:rPr lang="da-DK" sz="2000" dirty="0" err="1"/>
              <a:t>velocity</a:t>
            </a: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000" u="sng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b="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0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Mechanical</a:t>
                </a:r>
                <a:r>
                  <a:rPr lang="da-DK" sz="2000" u="sng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Combined</a:t>
                </a:r>
                <a:endParaRPr lang="da-DK" sz="2000" u="sng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000" dirty="0"/>
                  <a:t> </a:t>
                </a:r>
              </a:p>
            </p:txBody>
          </p:sp>
        </mc:Choice>
        <mc:Fallback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720" t="-5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Propeller force</a:t>
            </a:r>
          </a:p>
          <a:p>
            <a:pPr marL="882650" lvl="1">
              <a:buSzPts val="2300"/>
            </a:pPr>
            <a:r>
              <a:rPr lang="da-DK" sz="2000" dirty="0" err="1"/>
              <a:t>Gravity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Air </a:t>
            </a:r>
            <a:r>
              <a:rPr lang="da-DK" sz="2000" dirty="0" err="1"/>
              <a:t>viscosity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Rotational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Motor </a:t>
            </a:r>
            <a:r>
              <a:rPr lang="da-DK" sz="2000" dirty="0" err="1"/>
              <a:t>torque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Thrust</a:t>
            </a:r>
            <a:r>
              <a:rPr lang="da-DK" sz="2000" dirty="0"/>
              <a:t> </a:t>
            </a:r>
            <a:r>
              <a:rPr lang="da-DK" sz="2000" dirty="0" err="1"/>
              <a:t>vector</a:t>
            </a:r>
            <a:r>
              <a:rPr lang="da-DK" sz="2000" dirty="0"/>
              <a:t> offset from center of </a:t>
            </a:r>
            <a:r>
              <a:rPr lang="da-DK" sz="2000" dirty="0" err="1"/>
              <a:t>mass</a:t>
            </a:r>
            <a:endParaRPr lang="da-DK" sz="20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1698</Words>
  <Application>Microsoft Office PowerPoint</Application>
  <PresentationFormat>Brugerdefineret</PresentationFormat>
  <Paragraphs>377</Paragraphs>
  <Slides>40</Slides>
  <Notes>39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Google Sans</vt:lpstr>
      <vt:lpstr>Menlo</vt:lpstr>
      <vt:lpstr>Times New Roman</vt:lpstr>
      <vt:lpstr>Verdana</vt:lpstr>
      <vt:lpstr>Blank</vt:lpstr>
      <vt:lpstr>PowerPoint-præsentation</vt:lpstr>
      <vt:lpstr>Flight Controller for Autonomous Drones</vt:lpstr>
      <vt:lpstr>Outline</vt:lpstr>
      <vt:lpstr>Objectives</vt:lpstr>
      <vt:lpstr>Mission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Controller Design</vt:lpstr>
      <vt:lpstr>Controller Design - Type</vt:lpstr>
      <vt:lpstr>Controller Design - Criterias</vt:lpstr>
      <vt:lpstr>Controller Design - Linearization</vt:lpstr>
      <vt:lpstr>Controller Design – Pitch/Roll TF  </vt:lpstr>
      <vt:lpstr>Controller Design  </vt:lpstr>
      <vt:lpstr>Controller Design  </vt:lpstr>
      <vt:lpstr>Controller Design – Height Control</vt:lpstr>
      <vt:lpstr>Controller Design – PI-Lead Height</vt:lpstr>
      <vt:lpstr>Controller Design – Cascading Height</vt:lpstr>
      <vt:lpstr>Controller Design – Height Simulation Evaluation</vt:lpstr>
      <vt:lpstr>Controller Design – X/Y Control</vt:lpstr>
      <vt:lpstr>Controller Design – X/Y Control</vt:lpstr>
      <vt:lpstr>Implementation</vt:lpstr>
      <vt:lpstr>Implementation – Aruco Tracking</vt:lpstr>
      <vt:lpstr>Implementation – Align Camera with Drone</vt:lpstr>
      <vt:lpstr>Implementation – Aruco Transform</vt:lpstr>
      <vt:lpstr>Implementation – Aruco Performance</vt:lpstr>
      <vt:lpstr>Implementation – Aruco Performance</vt:lpstr>
      <vt:lpstr>PowerPoint-præsentation</vt:lpstr>
      <vt:lpstr>Implementation – Controller Performance</vt:lpstr>
      <vt:lpstr>Implementation – Controller Performance</vt:lpstr>
      <vt:lpstr>Implementation – Controller Performance</vt:lpstr>
      <vt:lpstr>Conclusion</vt:lpstr>
      <vt:lpstr>Conclusion</vt:lpstr>
      <vt:lpstr>Future Works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28</cp:revision>
  <dcterms:created xsi:type="dcterms:W3CDTF">2017-07-31T08:31:56Z</dcterms:created>
  <dcterms:modified xsi:type="dcterms:W3CDTF">2023-07-13T21:18:16Z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